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4" r:id="rId10"/>
    <p:sldId id="265" r:id="rId11"/>
    <p:sldId id="266" r:id="rId12"/>
    <p:sldId id="268" r:id="rId13"/>
    <p:sldId id="269" r:id="rId14"/>
    <p:sldId id="270" r:id="rId15"/>
    <p:sldId id="272" r:id="rId16"/>
    <p:sldId id="273" r:id="rId17"/>
    <p:sldId id="274" r:id="rId18"/>
    <p:sldId id="275" r:id="rId19"/>
    <p:sldId id="276" r:id="rId20"/>
    <p:sldId id="277" r:id="rId21"/>
    <p:sldId id="280" r:id="rId22"/>
    <p:sldId id="282" r:id="rId23"/>
    <p:sldId id="283" r:id="rId24"/>
    <p:sldId id="281" r:id="rId25"/>
    <p:sldId id="284" r:id="rId26"/>
    <p:sldId id="285" r:id="rId27"/>
    <p:sldId id="286" r:id="rId28"/>
    <p:sldId id="287" r:id="rId29"/>
    <p:sldId id="288" r:id="rId30"/>
    <p:sldId id="289" r:id="rId31"/>
    <p:sldId id="290" r:id="rId32"/>
    <p:sldId id="292" r:id="rId33"/>
    <p:sldId id="296" r:id="rId34"/>
    <p:sldId id="297" r:id="rId35"/>
    <p:sldId id="298" r:id="rId36"/>
    <p:sldId id="29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sz="8800" dirty="0">
                <a:latin typeface="Times New Roman" panose="02020603050405020304" charset="0"/>
                <a:cs typeface="Times New Roman" panose="02020603050405020304" charset="0"/>
              </a:rPr>
              <a:t>E-HUT</a:t>
            </a:r>
            <a:endParaRPr lang="en-US" sz="8800" dirty="0">
              <a:latin typeface="Times New Roman" panose="02020603050405020304" charset="0"/>
              <a:cs typeface="Times New Roman" panose="02020603050405020304" charset="0"/>
            </a:endParaRPr>
          </a:p>
        </p:txBody>
      </p:sp>
      <p:sp>
        <p:nvSpPr>
          <p:cNvPr id="3" name="Subtitle 2"/>
          <p:cNvSpPr>
            <a:spLocks noGrp="1"/>
          </p:cNvSpPr>
          <p:nvPr>
            <p:ph type="subTitle" idx="1"/>
          </p:nvPr>
        </p:nvSpPr>
        <p:spPr/>
        <p:txBody>
          <a:bodyPr/>
          <a:lstStyle/>
          <a:p>
            <a:r>
              <a:rPr lang="en-US" sz="3200">
                <a:latin typeface="Times New Roman" panose="02020603050405020304" charset="0"/>
                <a:cs typeface="Times New Roman" panose="02020603050405020304" charset="0"/>
              </a:rPr>
              <a:t>An Advance E-commerce Project</a:t>
            </a:r>
            <a:endParaRPr lang="en-US" sz="320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System Features</a:t>
            </a:r>
            <a:endParaRPr lang="en-US"/>
          </a:p>
        </p:txBody>
      </p:sp>
      <p:sp>
        <p:nvSpPr>
          <p:cNvPr id="3" name="Content Placeholder 2"/>
          <p:cNvSpPr>
            <a:spLocks noGrp="1"/>
          </p:cNvSpPr>
          <p:nvPr>
            <p:ph idx="1"/>
          </p:nvPr>
        </p:nvSpPr>
        <p:spPr/>
        <p:txBody>
          <a:bodyPr>
            <a:normAutofit lnSpcReduction="20000"/>
          </a:bodyPr>
          <a:p>
            <a:pPr marL="0" indent="0">
              <a:buNone/>
            </a:pPr>
            <a:r>
              <a:rPr lang="en-US" sz="2400" b="1" u="sng">
                <a:latin typeface="Times New Roman" panose="02020603050405020304" charset="0"/>
                <a:cs typeface="Times New Roman" panose="02020603050405020304" charset="0"/>
              </a:rPr>
              <a:t>Delivery Man:</a:t>
            </a:r>
            <a:endParaRPr lang="en-US" sz="2400" b="1" u="sng">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    -Self-Registration</a:t>
            </a: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-Verification </a:t>
            </a: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-Login</a:t>
            </a: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-View nearest order</a:t>
            </a: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-Accept order</a:t>
            </a: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-Update delivery process</a:t>
            </a: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-View Stats</a:t>
            </a: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-View Review and ratings</a:t>
            </a:r>
            <a:endParaRPr lang="en-US" sz="1800">
              <a:latin typeface="Times New Roman" panose="02020603050405020304" charset="0"/>
              <a:cs typeface="Times New Roman" panose="02020603050405020304" charset="0"/>
            </a:endParaRPr>
          </a:p>
          <a:p>
            <a:pPr marL="0" indent="0">
              <a:buNone/>
            </a:pPr>
            <a:r>
              <a:rPr lang="en-US" sz="2400" b="1" u="sng">
                <a:solidFill>
                  <a:schemeClr val="tx1"/>
                </a:solidFill>
                <a:latin typeface="Times New Roman" panose="02020603050405020304" charset="0"/>
                <a:cs typeface="Times New Roman" panose="02020603050405020304" charset="0"/>
              </a:rPr>
              <a:t>Payment:</a:t>
            </a:r>
            <a:endParaRPr lang="en-US" sz="2400" b="1" u="sng">
              <a:solidFill>
                <a:schemeClr val="tx1"/>
              </a:solidFill>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-Keeping log of all transaction history.</a:t>
            </a: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-Individual client wise payment module.</a:t>
            </a: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-Security and authentication verification of payment cards.</a:t>
            </a:r>
            <a:endParaRPr 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Environments</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p>
            <a:pPr marL="0" indent="0">
              <a:buNone/>
            </a:pP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The system will be created under windows operating system environment. It will work as a middleware between the software and the operating system.The hosting server has a 99.9% uptime. This website is platform independent.So this will work in every platform like windows, Linux and MacOS. This website will be available in a variety of browsers including Chrome, Mozilla Firefox, Microsoft Edge, Opera, and others. This is a web application in which client program includes browser-based user interfaces while the major component of the website is hosted on a Linux server.</a:t>
            </a:r>
            <a:endParaRPr lang="en-US" sz="24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Benefits</a:t>
            </a:r>
            <a:endParaRPr lang="en-US"/>
          </a:p>
        </p:txBody>
      </p:sp>
      <p:sp>
        <p:nvSpPr>
          <p:cNvPr id="3" name="Content Placeholder 2"/>
          <p:cNvSpPr>
            <a:spLocks noGrp="1"/>
          </p:cNvSpPr>
          <p:nvPr>
            <p:ph idx="1"/>
          </p:nvPr>
        </p:nvSpPr>
        <p:spPr/>
        <p:txBody>
          <a:bodyPr>
            <a:normAutofit/>
          </a:bodyPr>
          <a:p>
            <a:pPr marL="0" indent="0">
              <a:buNone/>
            </a:pPr>
            <a:r>
              <a:rPr lang="en-US" sz="2000">
                <a:latin typeface="Times New Roman" panose="02020603050405020304" charset="0"/>
                <a:cs typeface="Times New Roman" panose="02020603050405020304" charset="0"/>
              </a:rPr>
              <a:t>    -No hassle for buying groceries.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-Customers will set their monthly budget and the system will provide a  suggestion list of groceries.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-Customers don't have to go outside to get their groceries.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-Customers don't need to spend time thinking about grocery shopping.</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-It prevents customers from overspending on groceries.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-Customer satisfaction.</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-Save time and travelling cost.</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-Very safe and secure payment system.</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-Multiple option for doing payment.</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-Every transaction history is recorded.</a:t>
            </a:r>
            <a:endParaRPr lang="en-US" sz="20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Use Case</a:t>
            </a:r>
            <a:r>
              <a:rPr lang="en-US">
                <a:latin typeface="Times New Roman" panose="02020603050405020304" charset="0"/>
                <a:cs typeface="Times New Roman" panose="02020603050405020304" charset="0"/>
              </a:rPr>
              <a:t> Diagram</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a:t>-</a:t>
            </a:r>
            <a:r>
              <a:rPr lang="en-US">
                <a:latin typeface="Times New Roman" panose="02020603050405020304" charset="0"/>
                <a:cs typeface="Times New Roman" panose="02020603050405020304" charset="0"/>
              </a:rPr>
              <a:t>Admin</a:t>
            </a:r>
            <a:endParaRPr lang="en-US">
              <a:latin typeface="Times New Roman" panose="02020603050405020304" charset="0"/>
              <a:cs typeface="Times New Roman" panose="02020603050405020304" charset="0"/>
            </a:endParaRPr>
          </a:p>
        </p:txBody>
      </p:sp>
      <p:pic>
        <p:nvPicPr>
          <p:cNvPr id="8" name="Picture 8"/>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4692015" y="1691640"/>
            <a:ext cx="5629910" cy="4485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Use Case</a:t>
            </a:r>
            <a:r>
              <a:rPr lang="en-US">
                <a:latin typeface="Times New Roman" panose="02020603050405020304" charset="0"/>
                <a:cs typeface="Times New Roman" panose="02020603050405020304" charset="0"/>
              </a:rPr>
              <a:t> Diagram</a:t>
            </a:r>
            <a:endParaRPr lang="en-US">
              <a:latin typeface="Times New Roman" panose="02020603050405020304" charset="0"/>
              <a:cs typeface="Times New Roman" panose="02020603050405020304" charset="0"/>
            </a:endParaRPr>
          </a:p>
        </p:txBody>
      </p:sp>
      <p:pic>
        <p:nvPicPr>
          <p:cNvPr id="9"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96940" y="1825625"/>
            <a:ext cx="5356860" cy="4385310"/>
          </a:xfrm>
          <a:prstGeom prst="rect">
            <a:avLst/>
          </a:prstGeom>
        </p:spPr>
      </p:pic>
      <p:sp>
        <p:nvSpPr>
          <p:cNvPr id="5" name="Content Placeholder 4"/>
          <p:cNvSpPr/>
          <p:nvPr>
            <p:ph sz="half" idx="1"/>
          </p:nvPr>
        </p:nvSpPr>
        <p:spPr>
          <a:xfrm>
            <a:off x="838200" y="1825625"/>
            <a:ext cx="4614545" cy="4351655"/>
          </a:xfrm>
        </p:spPr>
        <p:txBody>
          <a:bodyPr/>
          <a:p>
            <a:pPr marL="0" indent="0">
              <a:buNone/>
            </a:pPr>
            <a:r>
              <a:rPr lang="en-US">
                <a:latin typeface="Times New Roman" panose="02020603050405020304" charset="0"/>
                <a:cs typeface="Times New Roman" panose="02020603050405020304" charset="0"/>
              </a:rPr>
              <a:t>-</a:t>
            </a:r>
            <a:r>
              <a:rPr lang="en-US" sz="2400">
                <a:latin typeface="Times New Roman" panose="02020603050405020304" charset="0"/>
                <a:cs typeface="Times New Roman" panose="02020603050405020304" charset="0"/>
              </a:rPr>
              <a:t>Finance and Accounting Manager</a:t>
            </a:r>
            <a:endParaRPr lang="en-US" sz="240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Use Case</a:t>
            </a:r>
            <a:r>
              <a:rPr lang="en-US">
                <a:latin typeface="Times New Roman" panose="02020603050405020304" charset="0"/>
                <a:cs typeface="Times New Roman" panose="02020603050405020304" charset="0"/>
              </a:rPr>
              <a:t> Diagram</a:t>
            </a:r>
            <a:endParaRPr lang="en-US">
              <a:latin typeface="Times New Roman" panose="02020603050405020304" charset="0"/>
              <a:cs typeface="Times New Roman" panose="02020603050405020304" charset="0"/>
            </a:endParaRPr>
          </a:p>
        </p:txBody>
      </p:sp>
      <p:sp>
        <p:nvSpPr>
          <p:cNvPr id="5" name="Content Placeholder 4"/>
          <p:cNvSpPr/>
          <p:nvPr>
            <p:ph sz="half" idx="1"/>
          </p:nvPr>
        </p:nvSpPr>
        <p:spPr/>
        <p:txBody>
          <a:bodyPr/>
          <a:p>
            <a:pPr marL="0" indent="0">
              <a:buNone/>
            </a:pPr>
            <a:r>
              <a:rPr lang="en-US">
                <a:latin typeface="Times New Roman" panose="02020603050405020304" charset="0"/>
                <a:cs typeface="Times New Roman" panose="02020603050405020304" charset="0"/>
              </a:rPr>
              <a:t>-HR</a:t>
            </a:r>
            <a:r>
              <a:rPr lang="en-US" sz="2400">
                <a:latin typeface="Times New Roman" panose="02020603050405020304" charset="0"/>
                <a:cs typeface="Times New Roman" panose="02020603050405020304" charset="0"/>
              </a:rPr>
              <a:t> Manager</a:t>
            </a:r>
            <a:endParaRPr lang="en-US" sz="2400">
              <a:latin typeface="Times New Roman" panose="02020603050405020304" charset="0"/>
              <a:cs typeface="Times New Roman" panose="02020603050405020304" charset="0"/>
            </a:endParaRPr>
          </a:p>
        </p:txBody>
      </p:sp>
      <p:pic>
        <p:nvPicPr>
          <p:cNvPr id="10" name="Picture 10"/>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5826760" y="1825625"/>
            <a:ext cx="5527040"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Use Case</a:t>
            </a:r>
            <a:r>
              <a:rPr lang="en-US">
                <a:latin typeface="Times New Roman" panose="02020603050405020304" charset="0"/>
                <a:cs typeface="Times New Roman" panose="02020603050405020304" charset="0"/>
              </a:rPr>
              <a:t> Diagram</a:t>
            </a:r>
            <a:endParaRPr lang="en-US">
              <a:latin typeface="Times New Roman" panose="02020603050405020304" charset="0"/>
              <a:cs typeface="Times New Roman" panose="02020603050405020304" charset="0"/>
            </a:endParaRPr>
          </a:p>
        </p:txBody>
      </p:sp>
      <p:sp>
        <p:nvSpPr>
          <p:cNvPr id="5" name="Content Placeholder 4"/>
          <p:cNvSpPr/>
          <p:nvPr>
            <p:ph sz="half" idx="1"/>
          </p:nvPr>
        </p:nvSpPr>
        <p:spPr/>
        <p:txBody>
          <a:bodyPr/>
          <a:p>
            <a:pPr marL="0" indent="0">
              <a:buNone/>
            </a:pPr>
            <a:r>
              <a:rPr lang="en-US">
                <a:latin typeface="Times New Roman" panose="02020603050405020304" charset="0"/>
                <a:cs typeface="Times New Roman" panose="02020603050405020304" charset="0"/>
              </a:rPr>
              <a:t>-HR</a:t>
            </a:r>
            <a:r>
              <a:rPr lang="en-US" sz="2400">
                <a:latin typeface="Times New Roman" panose="02020603050405020304" charset="0"/>
                <a:cs typeface="Times New Roman" panose="02020603050405020304" charset="0"/>
              </a:rPr>
              <a:t> Manager</a:t>
            </a:r>
            <a:endParaRPr lang="en-US" sz="2400">
              <a:latin typeface="Times New Roman" panose="02020603050405020304" charset="0"/>
              <a:cs typeface="Times New Roman" panose="02020603050405020304" charset="0"/>
            </a:endParaRPr>
          </a:p>
        </p:txBody>
      </p:sp>
      <p:pic>
        <p:nvPicPr>
          <p:cNvPr id="10" name="Picture 10"/>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5826760" y="1825625"/>
            <a:ext cx="5527040"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Use Case</a:t>
            </a:r>
            <a:r>
              <a:rPr lang="en-US">
                <a:latin typeface="Times New Roman" panose="02020603050405020304" charset="0"/>
                <a:cs typeface="Times New Roman" panose="02020603050405020304" charset="0"/>
              </a:rPr>
              <a:t> Diagram</a:t>
            </a:r>
            <a:endParaRPr lang="en-US">
              <a:latin typeface="Times New Roman" panose="02020603050405020304" charset="0"/>
              <a:cs typeface="Times New Roman" panose="02020603050405020304" charset="0"/>
            </a:endParaRPr>
          </a:p>
        </p:txBody>
      </p:sp>
      <p:sp>
        <p:nvSpPr>
          <p:cNvPr id="5" name="Content Placeholder 4"/>
          <p:cNvSpPr/>
          <p:nvPr>
            <p:ph sz="half" idx="1"/>
          </p:nvPr>
        </p:nvSpPr>
        <p:spPr/>
        <p:txBody>
          <a:bodyPr/>
          <a:p>
            <a:pPr marL="0" indent="0">
              <a:buNone/>
            </a:pPr>
            <a:r>
              <a:rPr lang="en-US">
                <a:latin typeface="Times New Roman" panose="02020603050405020304" charset="0"/>
                <a:cs typeface="Times New Roman" panose="02020603050405020304" charset="0"/>
              </a:rPr>
              <a:t>-Retailer</a:t>
            </a:r>
            <a:endParaRPr lang="en-US" sz="2400">
              <a:latin typeface="Times New Roman" panose="02020603050405020304" charset="0"/>
              <a:cs typeface="Times New Roman" panose="02020603050405020304" charset="0"/>
            </a:endParaRPr>
          </a:p>
        </p:txBody>
      </p:sp>
      <p:pic>
        <p:nvPicPr>
          <p:cNvPr id="23" name="Picture 23"/>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6174740" y="1825625"/>
            <a:ext cx="5179060"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Use Case</a:t>
            </a:r>
            <a:r>
              <a:rPr lang="en-US">
                <a:latin typeface="Times New Roman" panose="02020603050405020304" charset="0"/>
                <a:cs typeface="Times New Roman" panose="02020603050405020304" charset="0"/>
              </a:rPr>
              <a:t> Diagram</a:t>
            </a:r>
            <a:endParaRPr lang="en-US">
              <a:latin typeface="Times New Roman" panose="02020603050405020304" charset="0"/>
              <a:cs typeface="Times New Roman" panose="02020603050405020304" charset="0"/>
            </a:endParaRPr>
          </a:p>
        </p:txBody>
      </p:sp>
      <p:sp>
        <p:nvSpPr>
          <p:cNvPr id="5" name="Content Placeholder 4"/>
          <p:cNvSpPr/>
          <p:nvPr>
            <p:ph sz="half" idx="1"/>
          </p:nvPr>
        </p:nvSpPr>
        <p:spPr/>
        <p:txBody>
          <a:bodyPr/>
          <a:p>
            <a:pPr marL="0" indent="0">
              <a:buNone/>
            </a:pPr>
            <a:r>
              <a:rPr lang="en-US">
                <a:latin typeface="Times New Roman" panose="02020603050405020304" charset="0"/>
                <a:cs typeface="Times New Roman" panose="02020603050405020304" charset="0"/>
              </a:rPr>
              <a:t>-Delivery Man</a:t>
            </a:r>
            <a:endParaRPr lang="en-US" sz="2400">
              <a:latin typeface="Times New Roman" panose="02020603050405020304" charset="0"/>
              <a:cs typeface="Times New Roman" panose="02020603050405020304" charset="0"/>
            </a:endParaRPr>
          </a:p>
        </p:txBody>
      </p:sp>
      <p:pic>
        <p:nvPicPr>
          <p:cNvPr id="12"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19800" y="1691640"/>
            <a:ext cx="5334000" cy="47256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Use Case</a:t>
            </a:r>
            <a:r>
              <a:rPr lang="en-US">
                <a:latin typeface="Times New Roman" panose="02020603050405020304" charset="0"/>
                <a:cs typeface="Times New Roman" panose="02020603050405020304" charset="0"/>
              </a:rPr>
              <a:t> Diagram</a:t>
            </a:r>
            <a:endParaRPr lang="en-US">
              <a:latin typeface="Times New Roman" panose="02020603050405020304" charset="0"/>
              <a:cs typeface="Times New Roman" panose="02020603050405020304" charset="0"/>
            </a:endParaRPr>
          </a:p>
        </p:txBody>
      </p:sp>
      <p:sp>
        <p:nvSpPr>
          <p:cNvPr id="5" name="Content Placeholder 4"/>
          <p:cNvSpPr/>
          <p:nvPr>
            <p:ph sz="half" idx="1"/>
          </p:nvPr>
        </p:nvSpPr>
        <p:spPr/>
        <p:txBody>
          <a:bodyPr/>
          <a:p>
            <a:pPr marL="0" indent="0">
              <a:buNone/>
            </a:pPr>
            <a:r>
              <a:rPr lang="en-US">
                <a:latin typeface="Times New Roman" panose="02020603050405020304" charset="0"/>
                <a:cs typeface="Times New Roman" panose="02020603050405020304" charset="0"/>
              </a:rPr>
              <a:t>-Customer</a:t>
            </a:r>
            <a:endParaRPr lang="en-US" sz="2400">
              <a:latin typeface="Times New Roman" panose="02020603050405020304" charset="0"/>
              <a:cs typeface="Times New Roman" panose="02020603050405020304" charset="0"/>
            </a:endParaRPr>
          </a:p>
        </p:txBody>
      </p:sp>
      <p:pic>
        <p:nvPicPr>
          <p:cNvPr id="13" name="Picture 13"/>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6020435" y="1825625"/>
            <a:ext cx="533273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p>
            <a:r>
              <a:rPr lang="en-US"/>
              <a:t>			   </a:t>
            </a:r>
            <a:r>
              <a:rPr lang="en-US">
                <a:latin typeface="Times New Roman" panose="02020603050405020304" charset="0"/>
                <a:cs typeface="Times New Roman" panose="02020603050405020304" charset="0"/>
              </a:rPr>
              <a:t>Group Information</a:t>
            </a:r>
            <a:endParaRPr lang="en-US">
              <a:latin typeface="Times New Roman" panose="02020603050405020304" charset="0"/>
              <a:cs typeface="Times New Roman" panose="02020603050405020304" charset="0"/>
            </a:endParaRPr>
          </a:p>
        </p:txBody>
      </p:sp>
      <p:graphicFrame>
        <p:nvGraphicFramePr>
          <p:cNvPr id="4" name="Content Placeholder 3"/>
          <p:cNvGraphicFramePr/>
          <p:nvPr>
            <p:ph idx="1"/>
          </p:nvPr>
        </p:nvGraphicFramePr>
        <p:xfrm>
          <a:off x="1129030" y="2096770"/>
          <a:ext cx="10034905" cy="3308350"/>
        </p:xfrm>
        <a:graphic>
          <a:graphicData uri="http://schemas.openxmlformats.org/drawingml/2006/table">
            <a:tbl>
              <a:tblPr firstRow="1" bandRow="1">
                <a:tableStyleId>{5940675A-B579-460E-94D1-54222C63F5DA}</a:tableStyleId>
              </a:tblPr>
              <a:tblGrid>
                <a:gridCol w="572135"/>
                <a:gridCol w="2582545"/>
                <a:gridCol w="1438275"/>
                <a:gridCol w="3657600"/>
                <a:gridCol w="1784350"/>
              </a:tblGrid>
              <a:tr h="520700">
                <a:tc>
                  <a:txBody>
                    <a:bodyPr/>
                    <a:p>
                      <a:pPr indent="0">
                        <a:buNone/>
                      </a:pPr>
                      <a:r>
                        <a:rPr lang="en-US" sz="2000" b="0">
                          <a:solidFill>
                            <a:srgbClr val="3F3F3F"/>
                          </a:solidFill>
                          <a:latin typeface="Times New Roman" panose="02020603050405020304" charset="0"/>
                          <a:cs typeface="Times New Roman" panose="02020603050405020304" charset="0"/>
                        </a:rPr>
                        <a:t>sr</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Name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Id</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Email</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Phone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24535">
                <a:tc>
                  <a:txBody>
                    <a:bodyPr/>
                    <a:p>
                      <a:pPr indent="0">
                        <a:buNone/>
                      </a:pPr>
                      <a:r>
                        <a:rPr lang="en-US" sz="2000" b="0">
                          <a:solidFill>
                            <a:srgbClr val="3F3F3F"/>
                          </a:solidFill>
                          <a:latin typeface="Times New Roman" panose="02020603050405020304" charset="0"/>
                          <a:cs typeface="Times New Roman" panose="02020603050405020304" charset="0"/>
                        </a:rPr>
                        <a:t>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Borno, Md. Sirajuddin</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18-36449-1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Times New Roman" panose="02020603050405020304" charset="0"/>
                          <a:ea typeface="Calibri" panose="020F0502020204030204" charset="0"/>
                          <a:cs typeface="Times New Roman" panose="02020603050405020304" charset="0"/>
                        </a:rPr>
                        <a:t>bornoahmed2@gmail.com</a:t>
                      </a:r>
                      <a:endParaRPr lang="en-US" sz="2000" b="0">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01704992725</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87705">
                <a:tc>
                  <a:txBody>
                    <a:bodyPr/>
                    <a:p>
                      <a:pPr indent="0">
                        <a:buNone/>
                      </a:pPr>
                      <a:r>
                        <a:rPr lang="en-US" sz="2000" b="0">
                          <a:solidFill>
                            <a:srgbClr val="3F3F3F"/>
                          </a:solidFill>
                          <a:latin typeface="Times New Roman" panose="02020603050405020304" charset="0"/>
                          <a:cs typeface="Times New Roman" panose="02020603050405020304" charset="0"/>
                        </a:rPr>
                        <a:t>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Hossain, Muntasir</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18-36421-1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Times New Roman" panose="02020603050405020304" charset="0"/>
                          <a:ea typeface="Calibri" panose="020F0502020204030204" charset="0"/>
                          <a:cs typeface="Times New Roman" panose="02020603050405020304" charset="0"/>
                        </a:rPr>
                        <a:t>muntasirhosain@gmail.com</a:t>
                      </a:r>
                      <a:endParaRPr lang="en-US" sz="2000" b="0">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01788075438</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87705">
                <a:tc>
                  <a:txBody>
                    <a:bodyPr/>
                    <a:p>
                      <a:pPr indent="0">
                        <a:buNone/>
                      </a:pPr>
                      <a:r>
                        <a:rPr lang="en-US" sz="2000" b="0">
                          <a:solidFill>
                            <a:srgbClr val="3F3F3F"/>
                          </a:solidFill>
                          <a:latin typeface="Times New Roman" panose="02020603050405020304" charset="0"/>
                          <a:cs typeface="Times New Roman" panose="02020603050405020304" charset="0"/>
                        </a:rPr>
                        <a:t>3</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Abdullah, Syed</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18-36537-1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Times New Roman" panose="02020603050405020304" charset="0"/>
                          <a:ea typeface="Calibri" panose="020F0502020204030204" charset="0"/>
                          <a:cs typeface="Times New Roman" panose="02020603050405020304" charset="0"/>
                        </a:rPr>
                        <a:t>syed_khoab@outlook.com</a:t>
                      </a:r>
                      <a:endParaRPr lang="en-US" sz="2000" b="0">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01744-641522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87705">
                <a:tc>
                  <a:txBody>
                    <a:bodyPr/>
                    <a:p>
                      <a:pPr indent="0">
                        <a:buNone/>
                      </a:pPr>
                      <a:r>
                        <a:rPr lang="en-US" sz="2000" b="0">
                          <a:solidFill>
                            <a:srgbClr val="3F3F3F"/>
                          </a:solidFill>
                          <a:latin typeface="Times New Roman" panose="02020603050405020304" charset="0"/>
                          <a:cs typeface="Times New Roman" panose="02020603050405020304" charset="0"/>
                        </a:rPr>
                        <a:t>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Faisal, Mahbub Hossain</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18-37337-1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Times New Roman" panose="02020603050405020304" charset="0"/>
                          <a:ea typeface="Calibri" panose="020F0502020204030204" charset="0"/>
                          <a:cs typeface="Times New Roman" panose="02020603050405020304" charset="0"/>
                        </a:rPr>
                        <a:t>mahbubhossain249@gmail.com</a:t>
                      </a:r>
                      <a:endParaRPr lang="en-US" sz="2000" b="0">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01966272734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Activity Diagram</a:t>
            </a:r>
            <a:endParaRPr lang="en-US">
              <a:latin typeface="Times New Roman" panose="02020603050405020304" charset="0"/>
              <a:cs typeface="Times New Roman" panose="02020603050405020304" charset="0"/>
            </a:endParaRPr>
          </a:p>
        </p:txBody>
      </p:sp>
      <p:pic>
        <p:nvPicPr>
          <p:cNvPr id="24" name="Picture 24"/>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2426970" y="1825625"/>
            <a:ext cx="7244715"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E-R Diagram</a:t>
            </a:r>
            <a:endParaRPr lang="en-US">
              <a:latin typeface="Times New Roman" panose="02020603050405020304" charset="0"/>
              <a:cs typeface="Times New Roman" panose="02020603050405020304" charset="0"/>
            </a:endParaRPr>
          </a:p>
        </p:txBody>
      </p:sp>
      <p:pic>
        <p:nvPicPr>
          <p:cNvPr id="4" name="Picture 3"/>
          <p:cNvPicPr>
            <a:picLocks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1922145" y="1825625"/>
            <a:ext cx="8498840"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Class Diagram</a:t>
            </a:r>
            <a:endParaRPr lang="en-US">
              <a:latin typeface="Times New Roman" panose="02020603050405020304" charset="0"/>
              <a:cs typeface="Times New Roman" panose="02020603050405020304" charset="0"/>
            </a:endParaRPr>
          </a:p>
        </p:txBody>
      </p:sp>
      <p:pic>
        <p:nvPicPr>
          <p:cNvPr id="5" name="Picture 4"/>
          <p:cNvPicPr>
            <a:picLocks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1592580" y="1825625"/>
            <a:ext cx="8944610" cy="43516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Prototype</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a:latin typeface="Times New Roman" panose="02020603050405020304" charset="0"/>
                <a:cs typeface="Times New Roman" panose="02020603050405020304" charset="0"/>
              </a:rPr>
              <a:t>-Homepage</a:t>
            </a:r>
            <a:endParaRPr lang="en-US">
              <a:latin typeface="Times New Roman" panose="02020603050405020304" charset="0"/>
              <a:cs typeface="Times New Roman" panose="02020603050405020304" charset="0"/>
            </a:endParaRPr>
          </a:p>
        </p:txBody>
      </p:sp>
      <p:pic>
        <p:nvPicPr>
          <p:cNvPr id="16" name="Picture 16"/>
          <p:cNvPicPr>
            <a:picLocks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6398895" y="1825625"/>
            <a:ext cx="4955540"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Prototype</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a:latin typeface="Times New Roman" panose="02020603050405020304" charset="0"/>
                <a:cs typeface="Times New Roman" panose="02020603050405020304" charset="0"/>
              </a:rPr>
              <a:t>-Sign in / Registration</a:t>
            </a:r>
            <a:endParaRPr lang="en-US">
              <a:latin typeface="Times New Roman" panose="02020603050405020304" charset="0"/>
              <a:cs typeface="Times New Roman" panose="02020603050405020304" charset="0"/>
            </a:endParaRPr>
          </a:p>
        </p:txBody>
      </p:sp>
      <p:pic>
        <p:nvPicPr>
          <p:cNvPr id="19" name="Picture 19" descr="SIGNI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6240780" y="1871345"/>
            <a:ext cx="5113020" cy="43059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Prototype</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a:latin typeface="Times New Roman" panose="02020603050405020304" charset="0"/>
                <a:cs typeface="Times New Roman" panose="02020603050405020304" charset="0"/>
              </a:rPr>
              <a:t>-Product Details</a:t>
            </a:r>
            <a:endParaRPr lang="en-US">
              <a:latin typeface="Times New Roman" panose="02020603050405020304" charset="0"/>
              <a:cs typeface="Times New Roman" panose="02020603050405020304" charset="0"/>
            </a:endParaRPr>
          </a:p>
        </p:txBody>
      </p:sp>
      <p:pic>
        <p:nvPicPr>
          <p:cNvPr id="18" name="Picture 18" descr="DETAIL PAGE 1"/>
          <p:cNvPicPr>
            <a:picLocks noChangeAspect="1" noChangeArrowheads="1"/>
          </p:cNvPicPr>
          <p:nvPr>
            <p:ph sz="half" idx="2"/>
          </p:nvPr>
        </p:nvPicPr>
        <p:blipFill>
          <a:blip r:embed="rId1" cstate="print">
            <a:extLst>
              <a:ext uri="{28A0092B-C50C-407E-A947-70E740481C1C}">
                <a14:useLocalDpi xmlns:a14="http://schemas.microsoft.com/office/drawing/2010/main" val="0"/>
              </a:ext>
            </a:extLst>
          </a:blip>
          <a:srcRect/>
          <a:stretch>
            <a:fillRect/>
          </a:stretch>
        </p:blipFill>
        <p:spPr>
          <a:xfrm>
            <a:off x="6172200" y="1691640"/>
            <a:ext cx="5181600" cy="48742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Prototype</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a:latin typeface="Times New Roman" panose="02020603050405020304" charset="0"/>
                <a:cs typeface="Times New Roman" panose="02020603050405020304" charset="0"/>
              </a:rPr>
              <a:t>-Product Review</a:t>
            </a:r>
            <a:endParaRPr lang="en-US">
              <a:latin typeface="Times New Roman" panose="02020603050405020304" charset="0"/>
              <a:cs typeface="Times New Roman" panose="02020603050405020304" charset="0"/>
            </a:endParaRPr>
          </a:p>
        </p:txBody>
      </p:sp>
      <p:pic>
        <p:nvPicPr>
          <p:cNvPr id="17" name="Picture 17" descr="DETAIL PAGE"/>
          <p:cNvPicPr>
            <a:picLocks noChangeAspect="1" noChangeArrowheads="1"/>
          </p:cNvPicPr>
          <p:nvPr>
            <p:ph sz="half" idx="2"/>
          </p:nvPr>
        </p:nvPicPr>
        <p:blipFill>
          <a:blip r:embed="rId1" cstate="print">
            <a:extLst>
              <a:ext uri="{28A0092B-C50C-407E-A947-70E740481C1C}">
                <a14:useLocalDpi xmlns:a14="http://schemas.microsoft.com/office/drawing/2010/main" val="0"/>
              </a:ext>
            </a:extLst>
          </a:blip>
          <a:srcRect/>
          <a:stretch>
            <a:fillRect/>
          </a:stretch>
        </p:blipFill>
        <p:spPr>
          <a:xfrm>
            <a:off x="6216015" y="1825625"/>
            <a:ext cx="5138420" cy="46177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Prototype</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a:latin typeface="Times New Roman" panose="02020603050405020304" charset="0"/>
                <a:cs typeface="Times New Roman" panose="02020603050405020304" charset="0"/>
              </a:rPr>
              <a:t>-Suggestion Page</a:t>
            </a:r>
            <a:endParaRPr lang="en-US">
              <a:latin typeface="Times New Roman" panose="02020603050405020304" charset="0"/>
              <a:cs typeface="Times New Roman" panose="02020603050405020304" charset="0"/>
            </a:endParaRPr>
          </a:p>
        </p:txBody>
      </p:sp>
      <p:pic>
        <p:nvPicPr>
          <p:cNvPr id="20" name="Picture 20"/>
          <p:cNvPicPr>
            <a:picLocks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6570345" y="1825625"/>
            <a:ext cx="4783455" cy="46361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Prototype</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a:latin typeface="Times New Roman" panose="02020603050405020304" charset="0"/>
                <a:cs typeface="Times New Roman" panose="02020603050405020304" charset="0"/>
              </a:rPr>
              <a:t>-User Registration</a:t>
            </a:r>
            <a:endParaRPr lang="en-US">
              <a:latin typeface="Times New Roman" panose="02020603050405020304" charset="0"/>
              <a:cs typeface="Times New Roman" panose="02020603050405020304" charset="0"/>
            </a:endParaRPr>
          </a:p>
        </p:txBody>
      </p:sp>
      <p:pic>
        <p:nvPicPr>
          <p:cNvPr id="15" name="Picture 15" descr="AMBASSADOR SIGNUP"/>
          <p:cNvPicPr>
            <a:picLocks noChangeAspect="1" noChangeArrowheads="1"/>
          </p:cNvPicPr>
          <p:nvPr>
            <p:ph sz="half" idx="2"/>
          </p:nvPr>
        </p:nvPicPr>
        <p:blipFill>
          <a:blip r:embed="rId1" cstate="print">
            <a:extLst>
              <a:ext uri="{28A0092B-C50C-407E-A947-70E740481C1C}">
                <a14:useLocalDpi xmlns:a14="http://schemas.microsoft.com/office/drawing/2010/main" val="0"/>
              </a:ext>
            </a:extLst>
          </a:blip>
          <a:srcRect/>
          <a:stretch>
            <a:fillRect/>
          </a:stretch>
        </p:blipFill>
        <p:spPr>
          <a:xfrm>
            <a:off x="6198870" y="1825625"/>
            <a:ext cx="5126990" cy="43516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Prototype</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a:latin typeface="Times New Roman" panose="02020603050405020304" charset="0"/>
                <a:cs typeface="Times New Roman" panose="02020603050405020304" charset="0"/>
              </a:rPr>
              <a:t>-Checkout</a:t>
            </a:r>
            <a:endParaRPr lang="en-US">
              <a:latin typeface="Times New Roman" panose="02020603050405020304" charset="0"/>
              <a:cs typeface="Times New Roman" panose="02020603050405020304" charset="0"/>
            </a:endParaRPr>
          </a:p>
        </p:txBody>
      </p:sp>
      <p:pic>
        <p:nvPicPr>
          <p:cNvPr id="6" name="Picture 6" descr="CHECKOUT"/>
          <p:cNvPicPr>
            <a:picLocks noChangeAspect="1" noChangeArrowheads="1"/>
          </p:cNvPicPr>
          <p:nvPr>
            <p:ph sz="half" idx="2"/>
          </p:nvPr>
        </p:nvPicPr>
        <p:blipFill>
          <a:blip r:embed="rId1" cstate="print">
            <a:extLst>
              <a:ext uri="{28A0092B-C50C-407E-A947-70E740481C1C}">
                <a14:useLocalDpi xmlns:a14="http://schemas.microsoft.com/office/drawing/2010/main" val="0"/>
              </a:ext>
            </a:extLst>
          </a:blip>
          <a:srcRect/>
          <a:stretch>
            <a:fillRect/>
          </a:stretch>
        </p:blipFill>
        <p:spPr>
          <a:xfrm>
            <a:off x="6172200" y="1690370"/>
            <a:ext cx="5181600" cy="501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a:t>
            </a:r>
            <a:r>
              <a:rPr lang="en-US">
                <a:latin typeface="Times New Roman" panose="02020603050405020304" charset="0"/>
                <a:cs typeface="Times New Roman" panose="02020603050405020304" charset="0"/>
              </a:rPr>
              <a:t>Motivation</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Autofit/>
          </a:bodyPr>
          <a:p>
            <a:pPr marL="0" indent="0">
              <a:buNone/>
            </a:pP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Mainly in Dhaka city where people are doing their job and can’t find enough time to go to the grocery store every week to buy their groceries. Who goes shopping most of the time goes without a proper shopping list and spends more than they need. So our main purpose is to provide them the service where they can get their necessary groceries from their homes. Our service also will restrict them from over spending. They will only spend the amount of money for their groceries that they can afford. So by doing these they can save their valuable time and also they don’t need to worry about if they are wasting their money in drossy groceries because we will also ensure them by providing quality grocery products.</a:t>
            </a:r>
            <a:endParaRPr lang="en-US" sz="2400">
              <a:latin typeface="Times New Roman" panose="02020603050405020304" charset="0"/>
              <a:cs typeface="Times New Roman" panose="02020603050405020304" charset="0"/>
            </a:endParaRPr>
          </a:p>
          <a:p>
            <a:pPr marL="0" indent="0">
              <a:buNone/>
            </a:pPr>
            <a:endParaRPr lang="en-US" sz="2400">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Prototype</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a:latin typeface="Times New Roman" panose="02020603050405020304" charset="0"/>
                <a:cs typeface="Times New Roman" panose="02020603050405020304" charset="0"/>
              </a:rPr>
              <a:t>-Dashboard</a:t>
            </a:r>
            <a:endParaRPr lang="en-US">
              <a:latin typeface="Times New Roman" panose="02020603050405020304" charset="0"/>
              <a:cs typeface="Times New Roman" panose="02020603050405020304" charset="0"/>
            </a:endParaRPr>
          </a:p>
        </p:txBody>
      </p:sp>
      <p:pic>
        <p:nvPicPr>
          <p:cNvPr id="22" name="Picture 22" descr="DASHBOARD"/>
          <p:cNvPicPr>
            <a:picLocks noChangeAspect="1" noChangeArrowheads="1"/>
          </p:cNvPicPr>
          <p:nvPr>
            <p:ph sz="half" idx="2"/>
          </p:nvPr>
        </p:nvPicPr>
        <p:blipFill>
          <a:blip r:embed="rId1" cstate="print">
            <a:extLst>
              <a:ext uri="{28A0092B-C50C-407E-A947-70E740481C1C}">
                <a14:useLocalDpi xmlns:a14="http://schemas.microsoft.com/office/drawing/2010/main" val="0"/>
              </a:ext>
            </a:extLst>
          </a:blip>
          <a:srcRect/>
          <a:stretch>
            <a:fillRect/>
          </a:stretch>
        </p:blipFill>
        <p:spPr>
          <a:xfrm>
            <a:off x="6404610" y="1825625"/>
            <a:ext cx="4948555" cy="476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Plannings</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838200" y="1825625"/>
            <a:ext cx="10516235" cy="4351655"/>
          </a:xfrm>
        </p:spPr>
        <p:txBody>
          <a:bodyPr/>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a:t>
            </a:r>
            <a:r>
              <a:rPr lang="en-US">
                <a:latin typeface="Times New Roman" panose="02020603050405020304" charset="0"/>
                <a:cs typeface="Times New Roman" panose="02020603050405020304" charset="0"/>
              </a:rPr>
              <a:t>Time &amp; Cost</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p>
            <a:pPr marL="0" indent="0">
              <a:buNone/>
            </a:pPr>
            <a:r>
              <a:rPr lang="en-US" b="1">
                <a:latin typeface="Times New Roman" panose="02020603050405020304" charset="0"/>
                <a:cs typeface="Times New Roman" panose="02020603050405020304" charset="0"/>
              </a:rPr>
              <a:t>Project Time</a:t>
            </a:r>
            <a:endParaRPr lang="en-US" b="1">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Expected time of completion of project is 4 months.</a:t>
            </a: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a:p>
            <a:pPr marL="0" indent="0">
              <a:buNone/>
            </a:pPr>
            <a:r>
              <a:rPr lang="en-US" b="1">
                <a:latin typeface="Times New Roman" panose="02020603050405020304" charset="0"/>
                <a:cs typeface="Times New Roman" panose="02020603050405020304" charset="0"/>
              </a:rPr>
              <a:t>Project Cost</a:t>
            </a:r>
            <a:endParaRPr lang="en-US" b="1">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Estimated service cost</a:t>
            </a:r>
            <a:endParaRPr lang="en-US" sz="2000">
              <a:latin typeface="Times New Roman" panose="02020603050405020304" charset="0"/>
              <a:cs typeface="Times New Roman" panose="02020603050405020304" charset="0"/>
            </a:endParaRPr>
          </a:p>
        </p:txBody>
      </p:sp>
      <p:graphicFrame>
        <p:nvGraphicFramePr>
          <p:cNvPr id="5" name="Content Placeholder 4"/>
          <p:cNvGraphicFramePr/>
          <p:nvPr>
            <p:ph sz="half" idx="2"/>
          </p:nvPr>
        </p:nvGraphicFramePr>
        <p:xfrm>
          <a:off x="6172200" y="3423920"/>
          <a:ext cx="5181600" cy="2966085"/>
        </p:xfrm>
        <a:graphic>
          <a:graphicData uri="http://schemas.openxmlformats.org/drawingml/2006/table">
            <a:tbl>
              <a:tblPr firstRow="1" bandRow="1">
                <a:tableStyleId>{5940675A-B579-460E-94D1-54222C63F5DA}</a:tableStyleId>
              </a:tblPr>
              <a:tblGrid>
                <a:gridCol w="2590800"/>
                <a:gridCol w="2590800"/>
              </a:tblGrid>
              <a:tr h="531495">
                <a:tc>
                  <a:txBody>
                    <a:bodyPr/>
                    <a:p>
                      <a:pPr indent="0" algn="ctr">
                        <a:buNone/>
                      </a:pPr>
                      <a:r>
                        <a:rPr lang="en-US" sz="1200" b="1">
                          <a:solidFill>
                            <a:srgbClr val="FFFFFF"/>
                          </a:solidFill>
                          <a:latin typeface="Calibri" panose="020F0502020204030204" charset="0"/>
                          <a:cs typeface="Calibri" panose="020F0502020204030204" charset="0"/>
                        </a:rPr>
                        <a:t>Description</a:t>
                      </a:r>
                      <a:endParaRPr lang="en-US" sz="1200" b="1">
                        <a:solidFill>
                          <a:srgbClr val="FFFFF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p>
                      <a:pPr indent="0" algn="ctr">
                        <a:buNone/>
                      </a:pPr>
                      <a:r>
                        <a:rPr lang="en-US" sz="1200" b="1">
                          <a:solidFill>
                            <a:srgbClr val="FFFFFF"/>
                          </a:solidFill>
                          <a:latin typeface="Calibri" panose="020F0502020204030204" charset="0"/>
                          <a:cs typeface="Calibri" panose="020F0502020204030204" charset="0"/>
                        </a:rPr>
                        <a:t>Cost Assumption</a:t>
                      </a:r>
                      <a:endParaRPr lang="en-US" sz="1200" b="1">
                        <a:solidFill>
                          <a:srgbClr val="FFFFF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r>
              <a:tr h="532130">
                <a:tc>
                  <a:txBody>
                    <a:bodyPr/>
                    <a:p>
                      <a:pPr indent="0">
                        <a:buNone/>
                      </a:pPr>
                      <a:r>
                        <a:rPr lang="en-US" sz="1200" b="0">
                          <a:solidFill>
                            <a:srgbClr val="3F3F3F"/>
                          </a:solidFill>
                          <a:latin typeface="Calibri" panose="020F0502020204030204" charset="0"/>
                          <a:cs typeface="Calibri" panose="020F0502020204030204" charset="0"/>
                        </a:rPr>
                        <a:t>Resource buying</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3F3F3F"/>
                          </a:solidFill>
                          <a:latin typeface="Calibri" panose="020F0502020204030204" charset="0"/>
                          <a:cs typeface="Calibri" panose="020F0502020204030204" charset="0"/>
                        </a:rPr>
                        <a:t>20,000BDT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5615">
                <a:tc>
                  <a:txBody>
                    <a:bodyPr/>
                    <a:p>
                      <a:pPr indent="0">
                        <a:buNone/>
                      </a:pPr>
                      <a:r>
                        <a:rPr lang="en-US" sz="1200" b="0">
                          <a:solidFill>
                            <a:srgbClr val="3F3F3F"/>
                          </a:solidFill>
                          <a:latin typeface="Calibri" panose="020F0502020204030204" charset="0"/>
                          <a:cs typeface="Calibri" panose="020F0502020204030204" charset="0"/>
                        </a:rPr>
                        <a:t>Site launch (hosting)</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lgn="ctr">
                        <a:buNone/>
                      </a:pPr>
                      <a:r>
                        <a:rPr lang="en-US" sz="1200" b="0">
                          <a:solidFill>
                            <a:srgbClr val="3F3F3F"/>
                          </a:solidFill>
                          <a:latin typeface="Calibri" panose="020F0502020204030204" charset="0"/>
                          <a:cs typeface="Calibri" panose="020F0502020204030204" charset="0"/>
                        </a:rPr>
                        <a:t>45,000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r>
              <a:tr h="474980">
                <a:tc>
                  <a:txBody>
                    <a:bodyPr/>
                    <a:p>
                      <a:pPr indent="0">
                        <a:buNone/>
                      </a:pPr>
                      <a:r>
                        <a:rPr lang="en-US" sz="1200" b="0">
                          <a:solidFill>
                            <a:srgbClr val="3F3F3F"/>
                          </a:solidFill>
                          <a:latin typeface="Calibri" panose="020F0502020204030204" charset="0"/>
                          <a:cs typeface="Calibri" panose="020F0502020204030204" charset="0"/>
                        </a:rPr>
                        <a:t>Maintenance (1 year)</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3F3F3F"/>
                          </a:solidFill>
                          <a:latin typeface="Calibri" panose="020F0502020204030204" charset="0"/>
                          <a:cs typeface="Calibri" panose="020F0502020204030204" charset="0"/>
                        </a:rPr>
                        <a:t>30,000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6250">
                <a:tc>
                  <a:txBody>
                    <a:bodyPr/>
                    <a:p>
                      <a:pPr indent="0">
                        <a:buNone/>
                      </a:pPr>
                      <a:r>
                        <a:rPr lang="en-US" sz="1200" b="0">
                          <a:solidFill>
                            <a:srgbClr val="3F3F3F"/>
                          </a:solidFill>
                          <a:latin typeface="Calibri" panose="020F0502020204030204" charset="0"/>
                          <a:cs typeface="Calibri" panose="020F0502020204030204" charset="0"/>
                        </a:rPr>
                        <a:t>Developers </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lgn="ctr">
                        <a:buNone/>
                      </a:pPr>
                      <a:r>
                        <a:rPr lang="en-US" sz="1200" b="0">
                          <a:solidFill>
                            <a:srgbClr val="3F3F3F"/>
                          </a:solidFill>
                          <a:latin typeface="Calibri" panose="020F0502020204030204" charset="0"/>
                          <a:cs typeface="Calibri" panose="020F0502020204030204" charset="0"/>
                        </a:rPr>
                        <a:t>3,20,000 BDT</a:t>
                      </a:r>
                      <a:endParaRPr lang="en-US" sz="1200" b="0">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r>
              <a:tr h="475615">
                <a:tc>
                  <a:txBody>
                    <a:bodyPr/>
                    <a:p>
                      <a:pPr indent="0">
                        <a:buNone/>
                      </a:pPr>
                      <a:r>
                        <a:rPr lang="en-US" sz="1200" b="1">
                          <a:solidFill>
                            <a:srgbClr val="3F3F3F"/>
                          </a:solidFill>
                          <a:latin typeface="Calibri" panose="020F0502020204030204" charset="0"/>
                          <a:cs typeface="Calibri" panose="020F0502020204030204" charset="0"/>
                        </a:rPr>
                        <a:t>Grand total</a:t>
                      </a:r>
                      <a:endParaRPr lang="en-US" sz="1200" b="1">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1">
                          <a:solidFill>
                            <a:srgbClr val="3F3F3F"/>
                          </a:solidFill>
                          <a:latin typeface="Calibri" panose="020F0502020204030204" charset="0"/>
                          <a:cs typeface="Calibri" panose="020F0502020204030204" charset="0"/>
                        </a:rPr>
                        <a:t>4,15,000 BDT</a:t>
                      </a:r>
                      <a:endParaRPr lang="en-US" sz="1200" b="1">
                        <a:solidFill>
                          <a:srgbClr val="3F3F3F"/>
                        </a:solidFill>
                        <a:latin typeface="Calibri" panose="020F0502020204030204" charset="0"/>
                        <a:ea typeface="Calibri" panose="020F0502020204030204" charset="0"/>
                        <a:cs typeface="Calibri" panose="020F0502020204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Risk Management</a:t>
            </a:r>
            <a:endParaRPr lang="en-US">
              <a:latin typeface="Times New Roman" panose="02020603050405020304" charset="0"/>
              <a:cs typeface="Times New Roman" panose="02020603050405020304" charset="0"/>
            </a:endParaRPr>
          </a:p>
        </p:txBody>
      </p:sp>
      <p:graphicFrame>
        <p:nvGraphicFramePr>
          <p:cNvPr id="5" name="Content Placeholder 4"/>
          <p:cNvGraphicFramePr/>
          <p:nvPr>
            <p:ph idx="1"/>
          </p:nvPr>
        </p:nvGraphicFramePr>
        <p:xfrm>
          <a:off x="838200" y="1825625"/>
          <a:ext cx="10515600" cy="4272280"/>
        </p:xfrm>
        <a:graphic>
          <a:graphicData uri="http://schemas.openxmlformats.org/drawingml/2006/table">
            <a:tbl>
              <a:tblPr firstRow="1" bandRow="1">
                <a:tableStyleId>{5940675A-B579-460E-94D1-54222C63F5DA}</a:tableStyleId>
              </a:tblPr>
              <a:tblGrid>
                <a:gridCol w="4812030"/>
                <a:gridCol w="2295525"/>
                <a:gridCol w="1729105"/>
                <a:gridCol w="1678940"/>
              </a:tblGrid>
              <a:tr h="664210">
                <a:tc>
                  <a:txBody>
                    <a:bodyPr/>
                    <a:p>
                      <a:pPr indent="0">
                        <a:buNone/>
                      </a:pPr>
                      <a:r>
                        <a:rPr lang="en-US" sz="2000" b="1">
                          <a:solidFill>
                            <a:srgbClr val="FFFFFF"/>
                          </a:solidFill>
                          <a:latin typeface="Times New Roman" panose="02020603050405020304" charset="0"/>
                          <a:cs typeface="Times New Roman" panose="02020603050405020304" charset="0"/>
                        </a:rPr>
                        <a:t>Risks</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p>
                      <a:pPr indent="0">
                        <a:buNone/>
                      </a:pPr>
                      <a:r>
                        <a:rPr lang="en-US" sz="2000" b="1">
                          <a:solidFill>
                            <a:srgbClr val="FFFFFF"/>
                          </a:solidFill>
                          <a:latin typeface="Times New Roman" panose="02020603050405020304" charset="0"/>
                          <a:cs typeface="Times New Roman" panose="02020603050405020304" charset="0"/>
                        </a:rPr>
                        <a:t> Probability</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p>
                      <a:pPr indent="0">
                        <a:buNone/>
                      </a:pPr>
                      <a:r>
                        <a:rPr lang="en-US" sz="2000" b="1">
                          <a:solidFill>
                            <a:srgbClr val="FFFFFF"/>
                          </a:solidFill>
                          <a:latin typeface="Times New Roman" panose="02020603050405020304" charset="0"/>
                          <a:cs typeface="Times New Roman" panose="02020603050405020304" charset="0"/>
                        </a:rPr>
                        <a:t> Impact</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c>
                  <a:txBody>
                    <a:bodyPr/>
                    <a:p>
                      <a:pPr indent="0">
                        <a:buNone/>
                      </a:pPr>
                      <a:r>
                        <a:rPr lang="en-US" sz="2000" b="1">
                          <a:solidFill>
                            <a:srgbClr val="FFFFFF"/>
                          </a:solidFill>
                          <a:latin typeface="Times New Roman" panose="02020603050405020304" charset="0"/>
                          <a:cs typeface="Times New Roman" panose="02020603050405020304" charset="0"/>
                        </a:rPr>
                        <a:t> Rating</a:t>
                      </a:r>
                      <a:endParaRPr lang="en-US" sz="2000" b="1">
                        <a:solidFill>
                          <a:srgbClr val="FFFFF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23E4F"/>
                    </a:solidFill>
                  </a:tcPr>
                </a:tc>
              </a:tr>
              <a:tr h="587375">
                <a:tc>
                  <a:txBody>
                    <a:bodyPr/>
                    <a:p>
                      <a:pPr indent="0">
                        <a:buNone/>
                      </a:pPr>
                      <a:r>
                        <a:rPr lang="en-US" sz="2000" b="0">
                          <a:solidFill>
                            <a:srgbClr val="3F3F3F"/>
                          </a:solidFill>
                          <a:latin typeface="Times New Roman" panose="02020603050405020304" charset="0"/>
                          <a:cs typeface="Times New Roman" panose="02020603050405020304" charset="0"/>
                        </a:rPr>
                        <a:t>Project Manager Availability</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50%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       3</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83540">
                <a:tc>
                  <a:txBody>
                    <a:bodyPr/>
                    <a:p>
                      <a:pPr indent="0">
                        <a:buNone/>
                      </a:pPr>
                      <a:r>
                        <a:rPr lang="en-US" sz="2000" b="0">
                          <a:solidFill>
                            <a:srgbClr val="3F3F3F"/>
                          </a:solidFill>
                          <a:latin typeface="Times New Roman" panose="02020603050405020304" charset="0"/>
                          <a:cs typeface="Times New Roman" panose="02020603050405020304" charset="0"/>
                        </a:rPr>
                        <a:t>Schedule slips</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70%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r>
              <a:tr h="383540">
                <a:tc>
                  <a:txBody>
                    <a:bodyPr/>
                    <a:p>
                      <a:pPr indent="0">
                        <a:buNone/>
                      </a:pPr>
                      <a:r>
                        <a:rPr lang="en-US" sz="2000" b="0">
                          <a:solidFill>
                            <a:srgbClr val="3F3F3F"/>
                          </a:solidFill>
                          <a:latin typeface="Times New Roman" panose="02020603050405020304" charset="0"/>
                          <a:cs typeface="Times New Roman" panose="02020603050405020304" charset="0"/>
                        </a:rPr>
                        <a:t>Changes in Requirements</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       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High</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82905">
                <a:tc>
                  <a:txBody>
                    <a:bodyPr/>
                    <a:p>
                      <a:pPr indent="0">
                        <a:buNone/>
                      </a:pPr>
                      <a:r>
                        <a:rPr lang="en-US" sz="2000" b="0">
                          <a:solidFill>
                            <a:srgbClr val="3F3F3F"/>
                          </a:solidFill>
                          <a:latin typeface="Times New Roman" panose="02020603050405020304" charset="0"/>
                          <a:cs typeface="Times New Roman" panose="02020603050405020304" charset="0"/>
                        </a:rPr>
                        <a:t>Computer Crash</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20%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       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r>
              <a:tr h="383540">
                <a:tc>
                  <a:txBody>
                    <a:bodyPr/>
                    <a:p>
                      <a:pPr indent="0">
                        <a:buNone/>
                      </a:pPr>
                      <a:r>
                        <a:rPr lang="en-US" sz="2000" b="0">
                          <a:solidFill>
                            <a:srgbClr val="3F3F3F"/>
                          </a:solidFill>
                          <a:latin typeface="Times New Roman" panose="02020603050405020304" charset="0"/>
                          <a:cs typeface="Times New Roman" panose="02020603050405020304" charset="0"/>
                        </a:rPr>
                        <a:t>Lack of Development Experience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83540">
                <a:tc>
                  <a:txBody>
                    <a:bodyPr/>
                    <a:p>
                      <a:pPr indent="0">
                        <a:buNone/>
                      </a:pPr>
                      <a:r>
                        <a:rPr lang="en-US" sz="2000" b="0">
                          <a:solidFill>
                            <a:srgbClr val="3F3F3F"/>
                          </a:solidFill>
                          <a:latin typeface="Times New Roman" panose="02020603050405020304" charset="0"/>
                          <a:cs typeface="Times New Roman" panose="02020603050405020304" charset="0"/>
                        </a:rPr>
                        <a:t>Programmers doesn’t have good experience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20%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       1</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r>
              <a:tr h="382905">
                <a:tc>
                  <a:txBody>
                    <a:bodyPr/>
                    <a:p>
                      <a:pPr indent="0">
                        <a:buNone/>
                      </a:pPr>
                      <a:r>
                        <a:rPr lang="en-US" sz="2000" b="0">
                          <a:solidFill>
                            <a:srgbClr val="3F3F3F"/>
                          </a:solidFill>
                          <a:latin typeface="Times New Roman" panose="02020603050405020304" charset="0"/>
                          <a:cs typeface="Times New Roman" panose="02020603050405020304" charset="0"/>
                        </a:rPr>
                        <a:t>Poor Comments in Code</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40%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       2</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Low</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83540">
                <a:tc>
                  <a:txBody>
                    <a:bodyPr/>
                    <a:p>
                      <a:pPr indent="0">
                        <a:buNone/>
                      </a:pPr>
                      <a:r>
                        <a:rPr lang="en-US" sz="2000" b="0">
                          <a:solidFill>
                            <a:srgbClr val="3F3F3F"/>
                          </a:solidFill>
                          <a:latin typeface="Times New Roman" panose="02020603050405020304" charset="0"/>
                          <a:cs typeface="Times New Roman" panose="02020603050405020304" charset="0"/>
                        </a:rPr>
                        <a:t>Late delivery</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30%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       4</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c>
                  <a:txBody>
                    <a:bodyPr/>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6DCE4"/>
                    </a:solidFill>
                  </a:tcPr>
                </a:tc>
              </a:tr>
              <a:tr h="337185">
                <a:tc>
                  <a:txBody>
                    <a:bodyPr/>
                    <a:p>
                      <a:pPr indent="0">
                        <a:buNone/>
                      </a:pPr>
                      <a:r>
                        <a:rPr lang="en-US" sz="2000" b="0">
                          <a:solidFill>
                            <a:srgbClr val="3F3F3F"/>
                          </a:solidFill>
                          <a:latin typeface="Times New Roman" panose="02020603050405020304" charset="0"/>
                          <a:cs typeface="Times New Roman" panose="02020603050405020304" charset="0"/>
                        </a:rPr>
                        <a:t>Customer Participation in Beta Testing</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60%</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       3</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rgbClr val="3F3F3F"/>
                          </a:solidFill>
                          <a:latin typeface="Times New Roman" panose="02020603050405020304" charset="0"/>
                          <a:cs typeface="Times New Roman" panose="02020603050405020304" charset="0"/>
                        </a:rPr>
                        <a:t>Medium</a:t>
                      </a:r>
                      <a:endParaRPr lang="en-US" sz="2000" b="0">
                        <a:solidFill>
                          <a:srgbClr val="3F3F3F"/>
                        </a:solidFill>
                        <a:latin typeface="Times New Roman" panose="02020603050405020304" charset="0"/>
                        <a:ea typeface="Calibri" panose="020F05020202040302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Conclusion</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marL="0" indent="0">
              <a:buNone/>
            </a:pP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This advanced e-commerce project of grocery delivery will definitely help the people in Dhaka city who are really busy in their daily lives.They can be able to save their most valuable time by not going to the groceries physically and also their money as we will work to ensure the best quality products for them.</a:t>
            </a: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As this project will be created from scratch, firstly the target will be to complete all the prioritized requirements of the project first.Then it will be tested by following the software testing methologies.After when it will be ready to use, then further development of the project will be approached.</a:t>
            </a:r>
            <a:endParaRPr lang="en-US" sz="2400">
              <a:latin typeface="Times New Roman" panose="02020603050405020304" charset="0"/>
              <a:cs typeface="Times New Roman" panose="02020603050405020304" charset="0"/>
            </a:endParaRPr>
          </a:p>
          <a:p>
            <a:pPr marL="0" indent="0">
              <a:buNone/>
            </a:pPr>
            <a:endParaRPr lang="en-US" sz="2400">
              <a:latin typeface="Times New Roman" panose="02020603050405020304" charset="0"/>
              <a:cs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latin typeface="Times New Roman" panose="02020603050405020304" charset="0"/>
                <a:cs typeface="Times New Roman" panose="02020603050405020304" charset="0"/>
              </a:rPr>
              <a:t>				  Reference</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INTRODUCTION</a:t>
            </a:r>
            <a:endParaRPr lang="en-US"/>
          </a:p>
        </p:txBody>
      </p:sp>
      <p:sp>
        <p:nvSpPr>
          <p:cNvPr id="3" name="Content Placeholder 2"/>
          <p:cNvSpPr>
            <a:spLocks noGrp="1"/>
          </p:cNvSpPr>
          <p:nvPr>
            <p:ph idx="1"/>
          </p:nvPr>
        </p:nvSpPr>
        <p:spPr/>
        <p:txBody>
          <a:bodyPr>
            <a:noAutofit/>
          </a:bodyPr>
          <a:p>
            <a:pPr marL="0" indent="0">
              <a:buNone/>
            </a:pPr>
            <a:r>
              <a:rPr lang="en-US" sz="2400">
                <a:latin typeface="Times New Roman" panose="02020603050405020304" charset="0"/>
                <a:cs typeface="Times New Roman" panose="02020603050405020304" charset="0"/>
              </a:rPr>
              <a:t>This project is about to study and design a web application that will provide services to busy families. Deliver products within fixed days of weeks and in a time range. Deliver fresh vegetables and groceries regularly. This project is carried out to build a web based e-commerce application from scratch. This will be built to provide service to the customers to get their needful day to day groceries. The system will provide a suggestion of a grocery list based on their budget that will be for a month. They will be able to order their needs and they can also customize their orders. They don't need to go outside to purchase their groceries, they can just order from the website. Customers will provide their preferred order receive date and time and the system will automatically place orders for the customers. If the customers want they can also change their preferences time and date and they will also have the authority to cancel their order at any time. </a:t>
            </a:r>
            <a:endParaRPr 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20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System Features</a:t>
            </a:r>
            <a:endParaRPr lang="en-US"/>
          </a:p>
        </p:txBody>
      </p:sp>
      <p:sp>
        <p:nvSpPr>
          <p:cNvPr id="3" name="Content Placeholder 2"/>
          <p:cNvSpPr>
            <a:spLocks noGrp="1"/>
          </p:cNvSpPr>
          <p:nvPr>
            <p:ph idx="1"/>
          </p:nvPr>
        </p:nvSpPr>
        <p:spPr/>
        <p:txBody>
          <a:bodyPr>
            <a:normAutofit/>
          </a:bodyPr>
          <a:p>
            <a:pPr marL="0" indent="0">
              <a:buNone/>
            </a:pPr>
            <a:r>
              <a:rPr lang="en-US" sz="2400" b="1" u="sng">
                <a:latin typeface="Times New Roman" panose="02020603050405020304" charset="0"/>
                <a:cs typeface="Times New Roman" panose="02020603050405020304" charset="0"/>
              </a:rPr>
              <a:t>Admin:</a:t>
            </a:r>
            <a:endParaRPr lang="en-US" sz="2400" b="1" u="sng">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-Login						</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-Add new admin and managers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-View Retailer and delivery man information</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-View customer information</a:t>
            </a: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a:p>
            <a:pPr marL="0" indent="0">
              <a:buNone/>
            </a:pPr>
            <a:r>
              <a:rPr lang="en-US" sz="2400" b="1" u="sng">
                <a:latin typeface="Times New Roman" panose="02020603050405020304" charset="0"/>
                <a:cs typeface="Times New Roman" panose="02020603050405020304" charset="0"/>
              </a:rPr>
              <a:t>HR Manager</a:t>
            </a:r>
            <a:r>
              <a:rPr lang="en-US" sz="2400" b="1">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-Login</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-Retailer verification</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-Delivery man verification</a:t>
            </a:r>
            <a:endParaRPr lang="en-US" sz="20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System Features</a:t>
            </a:r>
            <a:endParaRPr lang="en-US"/>
          </a:p>
        </p:txBody>
      </p:sp>
      <p:sp>
        <p:nvSpPr>
          <p:cNvPr id="3" name="Content Placeholder 2"/>
          <p:cNvSpPr>
            <a:spLocks noGrp="1"/>
          </p:cNvSpPr>
          <p:nvPr>
            <p:ph idx="1"/>
          </p:nvPr>
        </p:nvSpPr>
        <p:spPr/>
        <p:txBody>
          <a:bodyPr>
            <a:normAutofit/>
          </a:bodyPr>
          <a:p>
            <a:pPr marL="0" indent="0">
              <a:buNone/>
            </a:pPr>
            <a:endParaRPr lang="en-US" sz="2000" b="1">
              <a:latin typeface="Times New Roman" panose="02020603050405020304" charset="0"/>
              <a:cs typeface="Times New Roman" panose="02020603050405020304" charset="0"/>
            </a:endParaRPr>
          </a:p>
          <a:p>
            <a:pPr marL="0" indent="0">
              <a:buNone/>
            </a:pPr>
            <a:r>
              <a:rPr lang="en-US" sz="2400" b="1" u="sng">
                <a:latin typeface="Times New Roman" panose="02020603050405020304" charset="0"/>
                <a:cs typeface="Times New Roman" panose="02020603050405020304" charset="0"/>
              </a:rPr>
              <a:t>Accounting and Finance:</a:t>
            </a:r>
            <a:endParaRPr lang="en-US" sz="2400" b="1">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-Login</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-Manage Income and expenditure</a:t>
            </a: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a:p>
            <a:pPr marL="0" indent="0">
              <a:buNone/>
            </a:pPr>
            <a:r>
              <a:rPr lang="en-US" sz="2400" b="1" u="sng">
                <a:latin typeface="Times New Roman" panose="02020603050405020304" charset="0"/>
                <a:cs typeface="Times New Roman" panose="02020603050405020304" charset="0"/>
              </a:rPr>
              <a:t>Unregistered User:</a:t>
            </a:r>
            <a:endParaRPr lang="en-US" sz="2400" b="1" u="sng">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-See/search contents (groceries)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-Check availability of products </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-See available offers.</a:t>
            </a:r>
            <a:endParaRPr lang="en-US" sz="20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System Features</a:t>
            </a:r>
            <a:endParaRPr lang="en-US"/>
          </a:p>
        </p:txBody>
      </p:sp>
      <p:sp>
        <p:nvSpPr>
          <p:cNvPr id="3" name="Content Placeholder 2"/>
          <p:cNvSpPr>
            <a:spLocks noGrp="1"/>
          </p:cNvSpPr>
          <p:nvPr>
            <p:ph idx="1"/>
          </p:nvPr>
        </p:nvSpPr>
        <p:spPr/>
        <p:txBody>
          <a:bodyPr>
            <a:normAutofit fontScale="25000"/>
          </a:bodyPr>
          <a:p>
            <a:pPr marL="0" indent="0">
              <a:buNone/>
            </a:pPr>
            <a:r>
              <a:rPr lang="en-US" sz="9600" b="1" u="sng">
                <a:latin typeface="Times New Roman" panose="02020603050405020304" charset="0"/>
                <a:cs typeface="Times New Roman" panose="02020603050405020304" charset="0"/>
              </a:rPr>
              <a:t>Customer:</a:t>
            </a:r>
            <a:endParaRPr lang="en-US" sz="9600" b="1">
              <a:latin typeface="Times New Roman" panose="02020603050405020304" charset="0"/>
              <a:cs typeface="Times New Roman" panose="02020603050405020304" charset="0"/>
            </a:endParaRPr>
          </a:p>
          <a:p>
            <a:pPr marL="0" indent="0">
              <a:buNone/>
            </a:pPr>
            <a:r>
              <a:rPr lang="en-US" sz="8000" b="1">
                <a:latin typeface="Times New Roman" panose="02020603050405020304" charset="0"/>
                <a:cs typeface="Times New Roman" panose="02020603050405020304" charset="0"/>
              </a:rPr>
              <a:t>-</a:t>
            </a:r>
            <a:r>
              <a:rPr lang="en-US" sz="8000">
                <a:latin typeface="Times New Roman" panose="02020603050405020304" charset="0"/>
                <a:cs typeface="Times New Roman" panose="02020603050405020304" charset="0"/>
              </a:rPr>
              <a:t>Login</a:t>
            </a:r>
            <a:endParaRPr lang="en-US" sz="8000">
              <a:latin typeface="Times New Roman" panose="02020603050405020304" charset="0"/>
              <a:cs typeface="Times New Roman" panose="02020603050405020304" charset="0"/>
            </a:endParaRPr>
          </a:p>
          <a:p>
            <a:pPr marL="0" indent="0">
              <a:buNone/>
            </a:pPr>
            <a:r>
              <a:rPr lang="en-US" sz="8000">
                <a:latin typeface="Times New Roman" panose="02020603050405020304" charset="0"/>
                <a:cs typeface="Times New Roman" panose="02020603050405020304" charset="0"/>
              </a:rPr>
              <a:t>-View product</a:t>
            </a:r>
            <a:endParaRPr lang="en-US" sz="8000">
              <a:latin typeface="Times New Roman" panose="02020603050405020304" charset="0"/>
              <a:cs typeface="Times New Roman" panose="02020603050405020304" charset="0"/>
            </a:endParaRPr>
          </a:p>
          <a:p>
            <a:pPr marL="0" indent="0">
              <a:buNone/>
            </a:pPr>
            <a:r>
              <a:rPr lang="en-US" sz="8000">
                <a:latin typeface="Times New Roman" panose="02020603050405020304" charset="0"/>
                <a:cs typeface="Times New Roman" panose="02020603050405020304" charset="0"/>
              </a:rPr>
              <a:t> 	-By shop</a:t>
            </a:r>
            <a:endParaRPr lang="en-US" sz="8000">
              <a:latin typeface="Times New Roman" panose="02020603050405020304" charset="0"/>
              <a:cs typeface="Times New Roman" panose="02020603050405020304" charset="0"/>
            </a:endParaRPr>
          </a:p>
          <a:p>
            <a:pPr marL="0" indent="0">
              <a:buNone/>
            </a:pPr>
            <a:r>
              <a:rPr lang="en-US" sz="8000">
                <a:latin typeface="Times New Roman" panose="02020603050405020304" charset="0"/>
                <a:cs typeface="Times New Roman" panose="02020603050405020304" charset="0"/>
              </a:rPr>
              <a:t>	-By category</a:t>
            </a:r>
            <a:endParaRPr lang="en-US" sz="8000">
              <a:latin typeface="Times New Roman" panose="02020603050405020304" charset="0"/>
              <a:cs typeface="Times New Roman" panose="02020603050405020304" charset="0"/>
            </a:endParaRPr>
          </a:p>
          <a:p>
            <a:pPr marL="0" indent="0">
              <a:buNone/>
            </a:pPr>
            <a:r>
              <a:rPr lang="en-US" sz="8000">
                <a:latin typeface="Times New Roman" panose="02020603050405020304" charset="0"/>
                <a:cs typeface="Times New Roman" panose="02020603050405020304" charset="0"/>
              </a:rPr>
              <a:t>	-Search</a:t>
            </a:r>
            <a:endParaRPr lang="en-US" sz="8000">
              <a:latin typeface="Times New Roman" panose="02020603050405020304" charset="0"/>
              <a:cs typeface="Times New Roman" panose="02020603050405020304" charset="0"/>
            </a:endParaRPr>
          </a:p>
          <a:p>
            <a:pPr marL="0" indent="0">
              <a:buNone/>
            </a:pPr>
            <a:r>
              <a:rPr lang="en-US" sz="8000">
                <a:latin typeface="Times New Roman" panose="02020603050405020304" charset="0"/>
                <a:cs typeface="Times New Roman" panose="02020603050405020304" charset="0"/>
              </a:rPr>
              <a:t>	-Sort</a:t>
            </a:r>
            <a:endParaRPr lang="en-US" sz="8000">
              <a:latin typeface="Times New Roman" panose="02020603050405020304" charset="0"/>
              <a:cs typeface="Times New Roman" panose="02020603050405020304" charset="0"/>
            </a:endParaRPr>
          </a:p>
          <a:p>
            <a:pPr marL="0" indent="0">
              <a:buNone/>
            </a:pPr>
            <a:r>
              <a:rPr lang="en-US" sz="8000">
                <a:latin typeface="Times New Roman" panose="02020603050405020304" charset="0"/>
                <a:cs typeface="Times New Roman" panose="02020603050405020304" charset="0"/>
              </a:rPr>
              <a:t>	-Suggestion List</a:t>
            </a:r>
            <a:endParaRPr lang="en-US" sz="8000">
              <a:latin typeface="Times New Roman" panose="02020603050405020304" charset="0"/>
              <a:cs typeface="Times New Roman" panose="02020603050405020304" charset="0"/>
            </a:endParaRPr>
          </a:p>
          <a:p>
            <a:pPr marL="0" indent="0">
              <a:buNone/>
            </a:pPr>
            <a:r>
              <a:rPr lang="en-US" sz="8000">
                <a:latin typeface="Times New Roman" panose="02020603050405020304" charset="0"/>
                <a:cs typeface="Times New Roman" panose="02020603050405020304" charset="0"/>
              </a:rPr>
              <a:t>-Grocery suggestion list</a:t>
            </a:r>
            <a:endParaRPr lang="en-US" sz="8000">
              <a:latin typeface="Times New Roman" panose="02020603050405020304" charset="0"/>
              <a:cs typeface="Times New Roman" panose="02020603050405020304" charset="0"/>
            </a:endParaRPr>
          </a:p>
          <a:p>
            <a:pPr marL="0" indent="0">
              <a:buNone/>
            </a:pPr>
            <a:r>
              <a:rPr lang="en-US" sz="8000">
                <a:latin typeface="Times New Roman" panose="02020603050405020304" charset="0"/>
                <a:cs typeface="Times New Roman" panose="02020603050405020304" charset="0"/>
              </a:rPr>
              <a:t>-Add to cart</a:t>
            </a:r>
            <a:endParaRPr lang="en-US" sz="20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System Features</a:t>
            </a:r>
            <a:endParaRPr lang="en-US"/>
          </a:p>
        </p:txBody>
      </p:sp>
      <p:sp>
        <p:nvSpPr>
          <p:cNvPr id="3" name="Content Placeholder 2"/>
          <p:cNvSpPr>
            <a:spLocks noGrp="1"/>
          </p:cNvSpPr>
          <p:nvPr>
            <p:ph idx="1"/>
          </p:nvPr>
        </p:nvSpPr>
        <p:spPr/>
        <p:txBody>
          <a:bodyPr>
            <a:normAutofit/>
          </a:bodyPr>
          <a:p>
            <a:pPr marL="0" indent="0">
              <a:buNone/>
            </a:pPr>
            <a:r>
              <a:rPr lang="en-US" sz="2400" b="1" u="sng">
                <a:latin typeface="Times New Roman" panose="02020603050405020304" charset="0"/>
                <a:cs typeface="Times New Roman" panose="02020603050405020304" charset="0"/>
              </a:rPr>
              <a:t>Customer:</a:t>
            </a:r>
            <a:endParaRPr lang="en-US" sz="2400" b="1">
              <a:latin typeface="Times New Roman" panose="02020603050405020304" charset="0"/>
              <a:cs typeface="Times New Roman" panose="02020603050405020304" charset="0"/>
            </a:endParaRPr>
          </a:p>
          <a:p>
            <a:pPr marL="0" indent="0">
              <a:buNone/>
            </a:pPr>
            <a:r>
              <a:rPr lang="en-US" sz="2000" b="1">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Checkout</a:t>
            </a:r>
            <a:endParaRPr lang="en-US" sz="2000">
              <a:latin typeface="Times New Roman" panose="02020603050405020304" charset="0"/>
              <a:cs typeface="Times New Roman" panose="02020603050405020304" charset="0"/>
            </a:endParaRPr>
          </a:p>
          <a:p>
            <a:pPr marL="457200" lvl="1" indent="0">
              <a:buNone/>
            </a:pPr>
            <a:r>
              <a:rPr lang="en-US" sz="2000">
                <a:latin typeface="Times New Roman" panose="02020603050405020304" charset="0"/>
                <a:cs typeface="Times New Roman" panose="02020603050405020304" charset="0"/>
              </a:rPr>
              <a:t> -Make payment (Mobile banking, Card) once in a month</a:t>
            </a:r>
            <a:endParaRPr lang="en-US" sz="2000">
              <a:latin typeface="Times New Roman" panose="02020603050405020304" charset="0"/>
              <a:cs typeface="Times New Roman" panose="02020603050405020304" charset="0"/>
            </a:endParaRPr>
          </a:p>
          <a:p>
            <a:pPr marL="457200" lvl="1" indent="0">
              <a:buNone/>
            </a:pPr>
            <a:r>
              <a:rPr lang="en-US" sz="2000">
                <a:latin typeface="Times New Roman" panose="02020603050405020304" charset="0"/>
                <a:cs typeface="Times New Roman" panose="02020603050405020304" charset="0"/>
              </a:rPr>
              <a:t>-View balance (adjustment with previous balance)</a:t>
            </a:r>
            <a:endParaRPr lang="en-US" sz="2000">
              <a:latin typeface="Times New Roman" panose="02020603050405020304" charset="0"/>
              <a:cs typeface="Times New Roman" panose="02020603050405020304" charset="0"/>
            </a:endParaRPr>
          </a:p>
          <a:p>
            <a:pPr marL="457200" lvl="1" indent="0">
              <a:buNone/>
            </a:pPr>
            <a:r>
              <a:rPr lang="en-US" sz="2000">
                <a:latin typeface="Times New Roman" panose="02020603050405020304" charset="0"/>
                <a:cs typeface="Times New Roman" panose="02020603050405020304" charset="0"/>
              </a:rPr>
              <a:t>-Service cancelation (Entirely)</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-Order Cancelation (Weekly/Monthly)</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-Feedback on product and delivery service (optional)</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-Discounts/Voucher/Referrals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-View stats (Monthly, Category)</a:t>
            </a:r>
            <a:endParaRPr lang="en-US" sz="20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p>
            <a:r>
              <a:rPr lang="en-US"/>
              <a:t>			    System Features</a:t>
            </a:r>
            <a:endParaRPr lang="en-US"/>
          </a:p>
        </p:txBody>
      </p:sp>
      <p:sp>
        <p:nvSpPr>
          <p:cNvPr id="3" name="Content Placeholder 2"/>
          <p:cNvSpPr>
            <a:spLocks noGrp="1"/>
          </p:cNvSpPr>
          <p:nvPr>
            <p:ph idx="1"/>
          </p:nvPr>
        </p:nvSpPr>
        <p:spPr/>
        <p:txBody>
          <a:bodyPr>
            <a:normAutofit/>
          </a:bodyPr>
          <a:p>
            <a:pPr marL="0" indent="0">
              <a:buNone/>
            </a:pPr>
            <a:r>
              <a:rPr lang="en-US" sz="2400" b="1" u="sng">
                <a:solidFill>
                  <a:schemeClr val="tx1"/>
                </a:solidFill>
                <a:latin typeface="Times New Roman" panose="02020603050405020304" charset="0"/>
                <a:cs typeface="Times New Roman" panose="02020603050405020304" charset="0"/>
              </a:rPr>
              <a:t>Retailer:</a:t>
            </a:r>
            <a:r>
              <a:rPr lang="en-US" sz="2400">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a:t>
            </a:r>
            <a:r>
              <a:rPr lang="en-US" sz="2000">
                <a:latin typeface="Times New Roman" panose="02020603050405020304" charset="0"/>
                <a:cs typeface="Times New Roman" panose="02020603050405020304" charset="0"/>
              </a:rPr>
              <a:t>Self-Registration</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 -Retailer info</a:t>
            </a:r>
            <a:endParaRPr lang="en-US" sz="2000">
              <a:latin typeface="Times New Roman" panose="02020603050405020304" charset="0"/>
              <a:cs typeface="Times New Roman" panose="02020603050405020304" charset="0"/>
            </a:endParaRPr>
          </a:p>
          <a:p>
            <a:pPr marL="457200" lvl="1" indent="0">
              <a:buNone/>
            </a:pPr>
            <a:r>
              <a:rPr lang="en-US" sz="2000">
                <a:latin typeface="Times New Roman" panose="02020603050405020304" charset="0"/>
                <a:cs typeface="Times New Roman" panose="02020603050405020304" charset="0"/>
              </a:rPr>
              <a:t> -Shop name</a:t>
            </a:r>
            <a:endParaRPr lang="en-US" sz="2000">
              <a:latin typeface="Times New Roman" panose="02020603050405020304" charset="0"/>
              <a:cs typeface="Times New Roman" panose="02020603050405020304" charset="0"/>
            </a:endParaRPr>
          </a:p>
          <a:p>
            <a:pPr marL="457200" lvl="1" indent="0">
              <a:buNone/>
            </a:pPr>
            <a:r>
              <a:rPr lang="en-US" sz="2000">
                <a:latin typeface="Times New Roman" panose="02020603050405020304" charset="0"/>
                <a:cs typeface="Times New Roman" panose="02020603050405020304" charset="0"/>
              </a:rPr>
              <a:t>-Shop Address</a:t>
            </a:r>
            <a:endParaRPr lang="en-US" sz="2000">
              <a:latin typeface="Times New Roman" panose="02020603050405020304" charset="0"/>
              <a:cs typeface="Times New Roman" panose="02020603050405020304" charset="0"/>
            </a:endParaRPr>
          </a:p>
          <a:p>
            <a:pPr marL="457200" lvl="1" indent="0">
              <a:buNone/>
            </a:pPr>
            <a:r>
              <a:rPr lang="en-US" sz="2000">
                <a:latin typeface="Times New Roman" panose="02020603050405020304" charset="0"/>
                <a:cs typeface="Times New Roman" panose="02020603050405020304" charset="0"/>
              </a:rPr>
              <a:t>-Bank account information</a:t>
            </a:r>
            <a:endParaRPr lang="en-US" sz="2000">
              <a:latin typeface="Times New Roman" panose="02020603050405020304" charset="0"/>
              <a:cs typeface="Times New Roman" panose="02020603050405020304" charset="0"/>
            </a:endParaRPr>
          </a:p>
          <a:p>
            <a:pPr marL="457200" lvl="1" indent="0">
              <a:buNone/>
            </a:pPr>
            <a:r>
              <a:rPr lang="en-US" sz="2000">
                <a:latin typeface="Times New Roman" panose="02020603050405020304" charset="0"/>
                <a:cs typeface="Times New Roman" panose="02020603050405020304" charset="0"/>
              </a:rPr>
              <a:t>-Verification</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-Add/Update/Disable Product</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-Discount/Voucher</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-View Review and ratings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-Update delivery information</a:t>
            </a:r>
            <a:endParaRPr lang="en-US"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6478</Words>
  <Application>WPS Presentation</Application>
  <PresentationFormat>Widescreen</PresentationFormat>
  <Paragraphs>354</Paragraphs>
  <Slides>35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Arial</vt:lpstr>
      <vt:lpstr>SimSun</vt:lpstr>
      <vt:lpstr>Wingdings</vt:lpstr>
      <vt:lpstr>Times New Roman</vt:lpstr>
      <vt:lpstr>Calibri</vt:lpstr>
      <vt:lpstr>Microsoft YaHei</vt:lpstr>
      <vt:lpstr>Arial Unicode MS</vt:lpstr>
      <vt:lpstr>Calibri Light</vt:lpstr>
      <vt:lpstr>Office Theme</vt:lpstr>
      <vt:lpstr>E-HUT</vt:lpstr>
      <vt:lpstr>			   Group Information</vt:lpstr>
      <vt:lpstr>				Motivation</vt:lpstr>
      <vt:lpstr>			     INTRODUCTION</vt:lpstr>
      <vt:lpstr>			    System Features</vt:lpstr>
      <vt:lpstr>			    System Features</vt:lpstr>
      <vt:lpstr>			    System Features</vt:lpstr>
      <vt:lpstr>			    System Features</vt:lpstr>
      <vt:lpstr>			    System Features</vt:lpstr>
      <vt:lpstr>			    System Features</vt:lpstr>
      <vt:lpstr>				Environments</vt:lpstr>
      <vt:lpstr>				     Benefits</vt:lpstr>
      <vt:lpstr>			   Use Case Diagram</vt:lpstr>
      <vt:lpstr>			   Use Case Diagram</vt:lpstr>
      <vt:lpstr>			   Use Case Diagram</vt:lpstr>
      <vt:lpstr>			   Use Case Diagram</vt:lpstr>
      <vt:lpstr>			   Use Case Diagram</vt:lpstr>
      <vt:lpstr>			   Use Case Diagram</vt:lpstr>
      <vt:lpstr>			   Use Case Diagram</vt:lpstr>
      <vt:lpstr>			    Activity Diagram</vt:lpstr>
      <vt:lpstr>			    E-R Diagram</vt:lpstr>
      <vt:lpstr>			    Class Diagram</vt:lpstr>
      <vt:lpstr>				   Prototype</vt:lpstr>
      <vt:lpstr>				   Prototype</vt:lpstr>
      <vt:lpstr>				   Prototype</vt:lpstr>
      <vt:lpstr>				   Prototype</vt:lpstr>
      <vt:lpstr>				   Prototype</vt:lpstr>
      <vt:lpstr>				   Prototype</vt:lpstr>
      <vt:lpstr>				   Prototype</vt:lpstr>
      <vt:lpstr>				   Prototype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E-HUT</dc:title>
  <dc:creator/>
  <cp:lastModifiedBy>mahbu</cp:lastModifiedBy>
  <cp:revision>28</cp:revision>
  <dcterms:created xsi:type="dcterms:W3CDTF">2021-08-08T08:21:00Z</dcterms:created>
  <dcterms:modified xsi:type="dcterms:W3CDTF">2021-08-09T13:37:07Z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